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6.jpg" ContentType="image/png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8" r:id="rId1"/>
  </p:sldMasterIdLst>
  <p:notesMasterIdLst>
    <p:notesMasterId r:id="rId9"/>
  </p:notesMasterIdLst>
  <p:sldIdLst>
    <p:sldId id="256" r:id="rId2"/>
    <p:sldId id="261" r:id="rId3"/>
    <p:sldId id="294" r:id="rId4"/>
    <p:sldId id="313" r:id="rId5"/>
    <p:sldId id="271" r:id="rId6"/>
    <p:sldId id="315" r:id="rId7"/>
    <p:sldId id="280" r:id="rId8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65D355B-B474-4D91-977D-0D691D9CD797}">
  <a:tblStyle styleId="{765D355B-B474-4D91-977D-0D691D9CD797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47"/>
    <p:restoredTop sz="94512"/>
  </p:normalViewPr>
  <p:slideViewPr>
    <p:cSldViewPr snapToGrid="0" snapToObjects="1">
      <p:cViewPr>
        <p:scale>
          <a:sx n="155" d="100"/>
          <a:sy n="155" d="100"/>
        </p:scale>
        <p:origin x="88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771888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5046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1486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3080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91599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5992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840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3" name="Shape 3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536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699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3600"/>
            </a:lvl1pPr>
            <a:lvl2pPr>
              <a:spcBef>
                <a:spcPts val="0"/>
              </a:spcBef>
              <a:buSzPct val="100000"/>
              <a:defRPr sz="3600"/>
            </a:lvl2pPr>
            <a:lvl3pPr>
              <a:spcBef>
                <a:spcPts val="0"/>
              </a:spcBef>
              <a:buSzPct val="100000"/>
              <a:defRPr sz="3600"/>
            </a:lvl3pPr>
            <a:lvl4pPr>
              <a:spcBef>
                <a:spcPts val="0"/>
              </a:spcBef>
              <a:buSzPct val="100000"/>
              <a:defRPr sz="3600"/>
            </a:lvl4pPr>
            <a:lvl5pPr>
              <a:spcBef>
                <a:spcPts val="0"/>
              </a:spcBef>
              <a:buSzPct val="100000"/>
              <a:defRPr sz="3600"/>
            </a:lvl5pPr>
            <a:lvl6pPr>
              <a:spcBef>
                <a:spcPts val="0"/>
              </a:spcBef>
              <a:buSzPct val="100000"/>
              <a:defRPr sz="3600"/>
            </a:lvl6pPr>
            <a:lvl7pPr>
              <a:spcBef>
                <a:spcPts val="0"/>
              </a:spcBef>
              <a:buSzPct val="100000"/>
              <a:defRPr sz="3600"/>
            </a:lvl7pPr>
            <a:lvl8pPr>
              <a:spcBef>
                <a:spcPts val="0"/>
              </a:spcBef>
              <a:buSzPct val="100000"/>
              <a:defRPr sz="3600"/>
            </a:lvl8pPr>
            <a:lvl9pPr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cxnSp>
        <p:nvCxnSpPr>
          <p:cNvPr id="9" name="Shape 9"/>
          <p:cNvCxnSpPr/>
          <p:nvPr/>
        </p:nvCxnSpPr>
        <p:spPr>
          <a:xfrm>
            <a:off x="-6025" y="3676511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10"/>
          <p:cNvSpPr/>
          <p:nvPr/>
        </p:nvSpPr>
        <p:spPr>
          <a:xfrm>
            <a:off x="1117950" y="3393000"/>
            <a:ext cx="566999" cy="5669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hape 23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4" name="Shape 24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rtl="0">
              <a:spcBef>
                <a:spcPts val="0"/>
              </a:spcBef>
              <a:buSzPct val="100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600"/>
              </a:spcBef>
              <a:buClr>
                <a:srgbClr val="FFCD00"/>
              </a:buClr>
              <a:buSzPct val="1000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rtl="0"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rtl="0"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27" name="Shape 27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cxnSp>
        <p:nvCxnSpPr>
          <p:cNvPr id="45" name="Shape 45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6" name="Shape 46"/>
          <p:cNvSpPr/>
          <p:nvPr/>
        </p:nvSpPr>
        <p:spPr>
          <a:xfrm>
            <a:off x="817475" y="928766"/>
            <a:ext cx="405899" cy="4058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265650" y="1131725"/>
            <a:ext cx="38783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Shape 53"/>
          <p:cNvCxnSpPr/>
          <p:nvPr/>
        </p:nvCxnSpPr>
        <p:spPr>
          <a:xfrm>
            <a:off x="-6025" y="4513728"/>
            <a:ext cx="91619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4" name="Shape 54"/>
          <p:cNvSpPr/>
          <p:nvPr/>
        </p:nvSpPr>
        <p:spPr>
          <a:xfrm>
            <a:off x="4293700" y="4235405"/>
            <a:ext cx="556499" cy="5564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letely 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rgbClr val="FFCD00"/>
              </a:buClr>
              <a:buSzPct val="1000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>
              <a:spcBef>
                <a:spcPts val="480"/>
              </a:spcBef>
              <a:buClr>
                <a:srgbClr val="FFCD00"/>
              </a:buClr>
              <a:buSzPct val="100000"/>
              <a:buFont typeface="Quattrocento Sans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>
              <a:spcBef>
                <a:spcPts val="360"/>
              </a:spcBef>
              <a:buClr>
                <a:srgbClr val="FFCD00"/>
              </a:buClr>
              <a:buSzPct val="100000"/>
              <a:buFont typeface="Quattrocento Sans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381250" y="937116"/>
            <a:ext cx="6809700" cy="43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4" r:id="rId3"/>
    <p:sldLayoutId id="2147483656" r:id="rId4"/>
    <p:sldLayoutId id="2147483657" r:id="rId5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677577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dirty="0" smtClean="0"/>
              <a:t>Deep Dreaming on Audio</a:t>
            </a:r>
            <a:endParaRPr lang="en" sz="2400" dirty="0"/>
          </a:p>
        </p:txBody>
      </p:sp>
      <p:sp>
        <p:nvSpPr>
          <p:cNvPr id="13" name="Shape 81"/>
          <p:cNvSpPr txBox="1"/>
          <p:nvPr/>
        </p:nvSpPr>
        <p:spPr>
          <a:xfrm>
            <a:off x="5547946" y="3985748"/>
            <a:ext cx="3482307" cy="8397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600"/>
              </a:spcBef>
              <a:buNone/>
            </a:pPr>
            <a:r>
              <a:rPr lang="en-US" sz="1600" dirty="0" smtClean="0">
                <a:latin typeface="Lora" charset="0"/>
                <a:ea typeface="Lora" charset="0"/>
                <a:cs typeface="Lora" charset="0"/>
                <a:sym typeface="Quattrocento Sans"/>
              </a:rPr>
              <a:t>October 13, 2016</a:t>
            </a:r>
            <a:endParaRPr lang="en" sz="1600" dirty="0">
              <a:latin typeface="Lora" charset="0"/>
              <a:ea typeface="Lora" charset="0"/>
              <a:cs typeface="Lora" charset="0"/>
              <a:sym typeface="Quattrocento Sans"/>
            </a:endParaRPr>
          </a:p>
          <a:p>
            <a:pPr lvl="0" algn="r" rtl="0">
              <a:spcBef>
                <a:spcPts val="600"/>
              </a:spcBef>
              <a:buNone/>
            </a:pPr>
            <a:r>
              <a:rPr lang="en-US" sz="1600" b="1" dirty="0" smtClean="0">
                <a:latin typeface="Lora" charset="0"/>
                <a:ea typeface="Lora" charset="0"/>
                <a:cs typeface="Lora" charset="0"/>
                <a:sym typeface="Quattrocento Sans"/>
              </a:rPr>
              <a:t>Marko Stamenovic</a:t>
            </a:r>
            <a:endParaRPr lang="en" sz="1600" b="1" dirty="0">
              <a:latin typeface="Lora" charset="0"/>
              <a:ea typeface="Lora" charset="0"/>
              <a:cs typeface="Lora" charset="0"/>
              <a:sym typeface="Quattrocento Sans"/>
            </a:endParaRPr>
          </a:p>
        </p:txBody>
      </p:sp>
      <p:sp>
        <p:nvSpPr>
          <p:cNvPr id="14" name="Shape 440"/>
          <p:cNvSpPr/>
          <p:nvPr/>
        </p:nvSpPr>
        <p:spPr>
          <a:xfrm>
            <a:off x="1246729" y="3508594"/>
            <a:ext cx="291716" cy="335737"/>
          </a:xfrm>
          <a:custGeom>
            <a:avLst/>
            <a:gdLst/>
            <a:ahLst/>
            <a:cxnLst/>
            <a:rect l="0" t="0" r="0" b="0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b="31487"/>
          <a:stretch/>
        </p:blipFill>
        <p:spPr>
          <a:xfrm>
            <a:off x="268941" y="2840530"/>
            <a:ext cx="8382100" cy="2142778"/>
          </a:xfrm>
          <a:prstGeom prst="rect">
            <a:avLst/>
          </a:prstGeom>
        </p:spPr>
      </p:pic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399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000" dirty="0" smtClean="0"/>
              <a:t>Convolutional Neural Networks</a:t>
            </a:r>
            <a:endParaRPr lang="en" sz="3000" dirty="0">
              <a:highlight>
                <a:srgbClr val="FFCD00"/>
              </a:highlight>
            </a:endParaRPr>
          </a:p>
        </p:txBody>
      </p:sp>
      <p:sp>
        <p:nvSpPr>
          <p:cNvPr id="111" name="Shape 111"/>
          <p:cNvSpPr txBox="1">
            <a:spLocks noGrp="1"/>
          </p:cNvSpPr>
          <p:nvPr>
            <p:ph type="body" idx="1"/>
          </p:nvPr>
        </p:nvSpPr>
        <p:spPr>
          <a:xfrm>
            <a:off x="268941" y="1670258"/>
            <a:ext cx="8552329" cy="177218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dirty="0" smtClean="0"/>
              <a:t>Deep neural networks</a:t>
            </a: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smtClean="0"/>
              <a:t>Each convolutional layer has 10s-100s image filters</a:t>
            </a:r>
            <a:endParaRPr lang="en-US" dirty="0" smtClean="0"/>
          </a:p>
          <a:p>
            <a:pPr marL="457200" lvl="0" indent="-228600" rtl="0">
              <a:spcBef>
                <a:spcPts val="0"/>
              </a:spcBef>
            </a:pPr>
            <a:r>
              <a:rPr lang="en-US" dirty="0" smtClean="0"/>
              <a:t>Shallow layers learn abstract features</a:t>
            </a: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smtClean="0"/>
              <a:t>Deeper layers learn more semantically relevant features</a:t>
            </a:r>
            <a:endParaRPr lang="en-US" dirty="0" smtClean="0"/>
          </a:p>
          <a:p>
            <a:pPr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112" name="Shape 112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113" name="Shape 11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title"/>
          </p:nvPr>
        </p:nvSpPr>
        <p:spPr>
          <a:xfrm>
            <a:off x="1470460" y="924720"/>
            <a:ext cx="3177303" cy="4355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Inducing hallucination</a:t>
            </a:r>
            <a:endParaRPr lang="en" dirty="0"/>
          </a:p>
        </p:txBody>
      </p:sp>
      <p:grpSp>
        <p:nvGrpSpPr>
          <p:cNvPr id="295" name="Shape 295"/>
          <p:cNvGrpSpPr/>
          <p:nvPr/>
        </p:nvGrpSpPr>
        <p:grpSpPr>
          <a:xfrm>
            <a:off x="916458" y="1019750"/>
            <a:ext cx="214624" cy="214624"/>
            <a:chOff x="2594050" y="1631825"/>
            <a:chExt cx="439625" cy="439625"/>
          </a:xfrm>
        </p:grpSpPr>
        <p:sp>
          <p:nvSpPr>
            <p:cNvPr id="296" name="Shape 29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8" name="Shape 29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2814911" y="1754061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00" name="Shape 300"/>
          <p:cNvSpPr/>
          <p:nvPr/>
        </p:nvSpPr>
        <p:spPr>
          <a:xfrm>
            <a:off x="1098092" y="2053050"/>
            <a:ext cx="1685099" cy="1685099"/>
          </a:xfrm>
          <a:prstGeom prst="ellipse">
            <a:avLst/>
          </a:prstGeom>
          <a:noFill/>
          <a:ln w="114300" cap="flat" cmpd="sng">
            <a:solidFill>
              <a:srgbClr val="FFCD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 dirty="0" smtClean="0">
                <a:latin typeface="Lora"/>
                <a:ea typeface="Lora"/>
                <a:cs typeface="Lora"/>
                <a:sym typeface="Lora"/>
              </a:rPr>
              <a:t>Pull a layer out of the </a:t>
            </a:r>
            <a:r>
              <a:rPr lang="en-US" b="1" dirty="0" err="1" smtClean="0">
                <a:latin typeface="Lora"/>
                <a:ea typeface="Lora"/>
                <a:cs typeface="Lora"/>
                <a:sym typeface="Lora"/>
              </a:rPr>
              <a:t>convnet</a:t>
            </a:r>
            <a:endParaRPr lang="en" b="1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01" name="Shape 301"/>
          <p:cNvSpPr/>
          <p:nvPr/>
        </p:nvSpPr>
        <p:spPr>
          <a:xfrm>
            <a:off x="6319758" y="2053050"/>
            <a:ext cx="1685099" cy="1685099"/>
          </a:xfrm>
          <a:prstGeom prst="ellipse">
            <a:avLst/>
          </a:prstGeom>
          <a:noFill/>
          <a:ln w="114300" cap="flat" cmpd="sng">
            <a:solidFill>
              <a:srgbClr val="FFCD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 dirty="0" smtClean="0">
                <a:latin typeface="Lora"/>
                <a:ea typeface="Lora"/>
                <a:cs typeface="Lora"/>
                <a:sym typeface="Lora"/>
              </a:rPr>
              <a:t>Maximize mean of the weights, rinse, repeat</a:t>
            </a:r>
            <a:endParaRPr lang="en" b="1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02" name="Shape 302"/>
          <p:cNvSpPr/>
          <p:nvPr/>
        </p:nvSpPr>
        <p:spPr>
          <a:xfrm>
            <a:off x="3708901" y="2053050"/>
            <a:ext cx="1685099" cy="1685099"/>
          </a:xfrm>
          <a:prstGeom prst="ellipse">
            <a:avLst/>
          </a:prstGeom>
          <a:noFill/>
          <a:ln w="114300" cap="flat" cmpd="sng">
            <a:solidFill>
              <a:srgbClr val="FFCD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 dirty="0" smtClean="0">
                <a:latin typeface="Lora"/>
                <a:ea typeface="Lora"/>
                <a:cs typeface="Lora"/>
                <a:sym typeface="Lora"/>
              </a:rPr>
              <a:t>Run an image through it</a:t>
            </a:r>
            <a:endParaRPr lang="en" b="1" dirty="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59112" y="2633989"/>
            <a:ext cx="3738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latin typeface="Lora"/>
                <a:ea typeface="Lora"/>
                <a:cs typeface="Lora"/>
                <a:sym typeface="Lora"/>
              </a:rPr>
              <a:t>+</a:t>
            </a:r>
            <a:endParaRPr lang="en-US" sz="2800" dirty="0"/>
          </a:p>
        </p:txBody>
      </p:sp>
      <p:sp>
        <p:nvSpPr>
          <p:cNvPr id="15" name="Rectangle 14"/>
          <p:cNvSpPr/>
          <p:nvPr/>
        </p:nvSpPr>
        <p:spPr>
          <a:xfrm>
            <a:off x="5669969" y="2633989"/>
            <a:ext cx="3738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latin typeface="Lora"/>
                <a:ea typeface="Lora"/>
                <a:cs typeface="Lora"/>
                <a:sym typeface="Lora"/>
              </a:rPr>
              <a:t>+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1849162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body" idx="4294967295"/>
          </p:nvPr>
        </p:nvSpPr>
        <p:spPr>
          <a:xfrm>
            <a:off x="1801302" y="747760"/>
            <a:ext cx="3634106" cy="93574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55000"/>
              <a:buNone/>
            </a:pPr>
            <a:r>
              <a:rPr lang="en-US" sz="2000" b="1" dirty="0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Audio Spectrogram</a:t>
            </a:r>
            <a:endParaRPr lang="en-US" sz="2000" b="1" dirty="0" smtClean="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55000"/>
              <a:buNone/>
            </a:pPr>
            <a:endParaRPr lang="en" sz="2000" b="1" dirty="0" smtClean="0">
              <a:solidFill>
                <a:schemeClr val="dk1"/>
              </a:solidFill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  <a:p>
            <a:pPr marL="457200" lvl="0" indent="-228600">
              <a:spcBef>
                <a:spcPts val="0"/>
              </a:spcBef>
            </a:pPr>
            <a:endParaRPr lang="en" sz="2000" dirty="0"/>
          </a:p>
        </p:txBody>
      </p:sp>
      <p:cxnSp>
        <p:nvCxnSpPr>
          <p:cNvPr id="167" name="Shape 167"/>
          <p:cNvCxnSpPr/>
          <p:nvPr/>
        </p:nvCxnSpPr>
        <p:spPr>
          <a:xfrm>
            <a:off x="-6450" y="1131725"/>
            <a:ext cx="91505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9" name="Shape 169"/>
          <p:cNvSpPr/>
          <p:nvPr/>
        </p:nvSpPr>
        <p:spPr>
          <a:xfrm>
            <a:off x="625400" y="736699"/>
            <a:ext cx="790199" cy="7901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70" name="Shape 170"/>
          <p:cNvGrpSpPr/>
          <p:nvPr/>
        </p:nvGrpSpPr>
        <p:grpSpPr>
          <a:xfrm>
            <a:off x="842317" y="975119"/>
            <a:ext cx="356203" cy="313212"/>
            <a:chOff x="1929775" y="320925"/>
            <a:chExt cx="423800" cy="372650"/>
          </a:xfrm>
        </p:grpSpPr>
        <p:sp>
          <p:nvSpPr>
            <p:cNvPr id="171" name="Shape 171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89" y="2518352"/>
            <a:ext cx="2663823" cy="19864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905" y="1819644"/>
            <a:ext cx="4813011" cy="3105538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3079425" y="3260098"/>
            <a:ext cx="847067" cy="5029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hape 166"/>
          <p:cNvSpPr txBox="1">
            <a:spLocks/>
          </p:cNvSpPr>
          <p:nvPr/>
        </p:nvSpPr>
        <p:spPr>
          <a:xfrm>
            <a:off x="3018951" y="3189049"/>
            <a:ext cx="988247" cy="3225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Char char="◉"/>
              <a:defRPr sz="2400" b="0" i="0" u="none" strike="noStrike" cap="none" baseline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1pPr>
            <a:lvl2pPr marR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 baseline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2pPr>
            <a:lvl3pPr marR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2000" b="0" i="0" u="none" strike="noStrike" cap="none" baseline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3pPr>
            <a:lvl4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 baseline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4pPr>
            <a:lvl5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 baseline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5pPr>
            <a:lvl6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 baseline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6pPr>
            <a:lvl7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 baseline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7pPr>
            <a:lvl8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 baseline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8pPr>
            <a:lvl9pPr marR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CD00"/>
              </a:buClr>
              <a:buSzPct val="100000"/>
              <a:buFont typeface="Quattrocento Sans"/>
              <a:buNone/>
              <a:defRPr sz="1800" b="0" i="0" u="none" strike="noStrike" cap="none" baseline="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  <a:rtl val="0"/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ct val="55000"/>
              <a:buFont typeface="Quattrocento Sans"/>
              <a:buNone/>
            </a:pPr>
            <a:r>
              <a:rPr lang="en-US" sz="2000" b="1" smtClean="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STFT</a:t>
            </a:r>
          </a:p>
          <a:p>
            <a:pPr>
              <a:spcBef>
                <a:spcPts val="0"/>
              </a:spcBef>
              <a:buClr>
                <a:schemeClr val="dk1"/>
              </a:buClr>
              <a:buSzPct val="55000"/>
              <a:buFont typeface="Quattrocento Sans"/>
              <a:buNone/>
            </a:pPr>
            <a:endParaRPr lang="en" sz="2000" b="1" dirty="0" smtClean="0">
              <a:solidFill>
                <a:schemeClr val="dk1"/>
              </a:solidFill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  <a:p>
            <a:pPr marL="457200" indent="-228600">
              <a:spcBef>
                <a:spcPts val="0"/>
              </a:spcBef>
            </a:pPr>
            <a:endParaRPr lang="en" sz="2000" dirty="0"/>
          </a:p>
        </p:txBody>
      </p:sp>
    </p:spTree>
    <p:extLst>
      <p:ext uri="{BB962C8B-B14F-4D97-AF65-F5344CB8AC3E}">
        <p14:creationId xmlns:p14="http://schemas.microsoft.com/office/powerpoint/2010/main" val="129023332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1"/>
          <p:cNvSpPr txBox="1">
            <a:spLocks/>
          </p:cNvSpPr>
          <p:nvPr/>
        </p:nvSpPr>
        <p:spPr>
          <a:xfrm>
            <a:off x="-495898" y="1751148"/>
            <a:ext cx="10058399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ora"/>
              <a:buNone/>
              <a:defRPr sz="2000" b="1" i="0" u="none" strike="noStrike" cap="none" baseline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  <a:rtl val="0"/>
              </a:defRPr>
            </a:lvl1pPr>
            <a:lvl2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>
              <a:spcBef>
                <a:spcPts val="0"/>
              </a:spcBef>
              <a:buSzPct val="100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pPr algn="ctr"/>
            <a:r>
              <a:rPr lang="en-US" sz="3200" dirty="0" smtClean="0">
                <a:highlight>
                  <a:srgbClr val="FFCD00"/>
                </a:highlight>
              </a:rPr>
              <a:t>A SPECTROGRAM IS AN NxNx1 MATRIX</a:t>
            </a:r>
          </a:p>
          <a:p>
            <a:pPr algn="ctr"/>
            <a:endParaRPr lang="en-US" sz="3200" dirty="0" smtClean="0">
              <a:highlight>
                <a:srgbClr val="FFCD00"/>
              </a:highlight>
            </a:endParaRPr>
          </a:p>
          <a:p>
            <a:pPr algn="ctr"/>
            <a:r>
              <a:rPr lang="en-US" sz="3200" dirty="0" smtClean="0">
                <a:highlight>
                  <a:srgbClr val="FFCD00"/>
                </a:highlight>
              </a:rPr>
              <a:t>AN IMAGE IS AN NxNx3 MATRIX (RGB)</a:t>
            </a:r>
            <a:r>
              <a:rPr lang="is-IS" sz="3200" dirty="0" smtClean="0">
                <a:highlight>
                  <a:srgbClr val="FFCD00"/>
                </a:highlight>
              </a:rPr>
              <a:t>….....</a:t>
            </a:r>
            <a:endParaRPr lang="is-IS" sz="3200" dirty="0">
              <a:highlight>
                <a:srgbClr val="FFCD00"/>
              </a:highlight>
            </a:endParaRPr>
          </a:p>
          <a:p>
            <a:pPr algn="ctr"/>
            <a:endParaRPr lang="is-IS" sz="3200" dirty="0" smtClean="0">
              <a:highlight>
                <a:srgbClr val="FFCD00"/>
              </a:highlight>
            </a:endParaRPr>
          </a:p>
          <a:p>
            <a:pPr algn="ctr"/>
            <a:r>
              <a:rPr lang="is-IS" sz="3200" dirty="0" smtClean="0">
                <a:highlight>
                  <a:srgbClr val="FFCD00"/>
                </a:highlight>
              </a:rPr>
              <a:t>.....HMMMMM</a:t>
            </a:r>
            <a:endParaRPr lang="en" sz="3200" dirty="0">
              <a:highlight>
                <a:srgbClr val="FFCD00"/>
              </a:highlight>
            </a:endParaRPr>
          </a:p>
        </p:txBody>
      </p:sp>
      <p:grpSp>
        <p:nvGrpSpPr>
          <p:cNvPr id="14" name="Shape 629"/>
          <p:cNvGrpSpPr/>
          <p:nvPr/>
        </p:nvGrpSpPr>
        <p:grpSpPr>
          <a:xfrm>
            <a:off x="4381802" y="4323715"/>
            <a:ext cx="393059" cy="393059"/>
            <a:chOff x="5941025" y="3634400"/>
            <a:chExt cx="467650" cy="467650"/>
          </a:xfrm>
        </p:grpSpPr>
        <p:sp>
          <p:nvSpPr>
            <p:cNvPr id="15" name="Shape 630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631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632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633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634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635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" name="Shape 167"/>
          <p:cNvCxnSpPr/>
          <p:nvPr/>
        </p:nvCxnSpPr>
        <p:spPr>
          <a:xfrm>
            <a:off x="-6450" y="1131725"/>
            <a:ext cx="91505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9" name="Shape 169"/>
          <p:cNvSpPr/>
          <p:nvPr/>
        </p:nvSpPr>
        <p:spPr>
          <a:xfrm>
            <a:off x="625400" y="736699"/>
            <a:ext cx="790199" cy="790199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70" name="Shape 170"/>
          <p:cNvGrpSpPr/>
          <p:nvPr/>
        </p:nvGrpSpPr>
        <p:grpSpPr>
          <a:xfrm>
            <a:off x="842317" y="975119"/>
            <a:ext cx="356203" cy="313212"/>
            <a:chOff x="1929775" y="320925"/>
            <a:chExt cx="423800" cy="372650"/>
          </a:xfrm>
        </p:grpSpPr>
        <p:sp>
          <p:nvSpPr>
            <p:cNvPr id="171" name="Shape 171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2" name="Shape 172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3" name="Shape 173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4" name="Shape 174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5" name="Shape 175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404" y="1515510"/>
            <a:ext cx="4247549" cy="24139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4584"/>
            <a:ext cx="4199484" cy="238607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212502" y="2772810"/>
            <a:ext cx="684176" cy="3529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38906" y="549590"/>
            <a:ext cx="23912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228600"/>
            <a:r>
              <a:rPr lang="en-US" sz="2000" dirty="0" smtClean="0"/>
              <a:t>Trippy mane!</a:t>
            </a:r>
            <a:endParaRPr lang="en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061" y="3236184"/>
            <a:ext cx="3204882" cy="2067912"/>
          </a:xfrm>
          <a:prstGeom prst="rect">
            <a:avLst/>
          </a:prstGeom>
        </p:spPr>
      </p:pic>
      <p:cxnSp>
        <p:nvCxnSpPr>
          <p:cNvPr id="14" name="Elbow Connector 13"/>
          <p:cNvCxnSpPr/>
          <p:nvPr/>
        </p:nvCxnSpPr>
        <p:spPr>
          <a:xfrm rot="10800000" flipV="1">
            <a:off x="6258966" y="3972634"/>
            <a:ext cx="1168424" cy="681279"/>
          </a:xfrm>
          <a:prstGeom prst="bentConnector3">
            <a:avLst/>
          </a:prstGeom>
          <a:ln w="1047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51603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>
            <a:spLocks noGrp="1"/>
          </p:cNvSpPr>
          <p:nvPr>
            <p:ph type="subTitle" idx="4294967295"/>
          </p:nvPr>
        </p:nvSpPr>
        <p:spPr>
          <a:xfrm>
            <a:off x="2371500" y="2093775"/>
            <a:ext cx="50213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 b="1" i="1" dirty="0">
                <a:latin typeface="Lora"/>
                <a:ea typeface="Lora"/>
                <a:cs typeface="Lora"/>
                <a:sym typeface="Lora"/>
              </a:rPr>
              <a:t>Any </a:t>
            </a:r>
            <a:r>
              <a:rPr lang="en" sz="3600" b="1" i="1" dirty="0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questions</a:t>
            </a:r>
            <a:r>
              <a:rPr lang="en" sz="3600" b="1" i="1" dirty="0">
                <a:latin typeface="Lora"/>
                <a:ea typeface="Lora"/>
                <a:cs typeface="Lora"/>
                <a:sym typeface="Lora"/>
              </a:rPr>
              <a:t> ?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</a:rPr>
              <a:t>You can find me at</a:t>
            </a:r>
          </a:p>
          <a:p>
            <a:pPr marL="457200" lvl="0" indent="-228600" rtl="0">
              <a:spcBef>
                <a:spcPts val="0"/>
              </a:spcBef>
              <a:buSzPct val="100000"/>
            </a:pPr>
            <a:r>
              <a:rPr lang="en-US" sz="1800" i="1" dirty="0" err="1" smtClean="0">
                <a:solidFill>
                  <a:schemeClr val="dk1"/>
                </a:solidFill>
              </a:rPr>
              <a:t>markostam@gmail.com</a:t>
            </a:r>
            <a:endParaRPr lang="en" sz="1800" i="1" dirty="0">
              <a:solidFill>
                <a:schemeClr val="dk1"/>
              </a:solidFill>
            </a:endParaRPr>
          </a:p>
        </p:txBody>
      </p:sp>
      <p:cxnSp>
        <p:nvCxnSpPr>
          <p:cNvPr id="376" name="Shape 376"/>
          <p:cNvCxnSpPr/>
          <p:nvPr/>
        </p:nvCxnSpPr>
        <p:spPr>
          <a:xfrm>
            <a:off x="6450" y="1428750"/>
            <a:ext cx="2397299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77" name="Shape 377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0" dirty="0"/>
              <a:t>Thanks!</a:t>
            </a:r>
          </a:p>
        </p:txBody>
      </p:sp>
      <p:cxnSp>
        <p:nvCxnSpPr>
          <p:cNvPr id="378" name="Shape 378"/>
          <p:cNvCxnSpPr/>
          <p:nvPr/>
        </p:nvCxnSpPr>
        <p:spPr>
          <a:xfrm>
            <a:off x="5589800" y="1428750"/>
            <a:ext cx="3554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79" name="Shape 379"/>
          <p:cNvSpPr/>
          <p:nvPr/>
        </p:nvSpPr>
        <p:spPr>
          <a:xfrm>
            <a:off x="831925" y="859175"/>
            <a:ext cx="1139100" cy="11391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grpSp>
        <p:nvGrpSpPr>
          <p:cNvPr id="380" name="Shape 380"/>
          <p:cNvGrpSpPr/>
          <p:nvPr/>
        </p:nvGrpSpPr>
        <p:grpSpPr>
          <a:xfrm>
            <a:off x="1148888" y="1190759"/>
            <a:ext cx="505722" cy="475767"/>
            <a:chOff x="5972700" y="2330200"/>
            <a:chExt cx="411625" cy="387275"/>
          </a:xfrm>
        </p:grpSpPr>
        <p:sp>
          <p:nvSpPr>
            <p:cNvPr id="381" name="Shape 38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1931</TotalTime>
  <Words>91</Words>
  <Application>Microsoft Macintosh PowerPoint</Application>
  <PresentationFormat>On-screen Show (16:9)</PresentationFormat>
  <Paragraphs>27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Lora</vt:lpstr>
      <vt:lpstr>Quattrocento Sans</vt:lpstr>
      <vt:lpstr>Arial</vt:lpstr>
      <vt:lpstr>Viola template</vt:lpstr>
      <vt:lpstr>   Deep Dreaming on Audio</vt:lpstr>
      <vt:lpstr>Convolutional Neural Networks</vt:lpstr>
      <vt:lpstr>Inducing hallucination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the Meaning of Music by Brian A. Whitman   Chapter 4 Contextual Analysis of Music</dc:title>
  <cp:lastModifiedBy>Microsoft Office User</cp:lastModifiedBy>
  <cp:revision>53</cp:revision>
  <dcterms:modified xsi:type="dcterms:W3CDTF">2016-10-13T20:25:08Z</dcterms:modified>
</cp:coreProperties>
</file>